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handoutMasterIdLst>
    <p:handoutMasterId r:id="rId34"/>
  </p:handoutMasterIdLst>
  <p:sldIdLst>
    <p:sldId id="256" r:id="rId5"/>
    <p:sldId id="266" r:id="rId6"/>
    <p:sldId id="299" r:id="rId7"/>
    <p:sldId id="271" r:id="rId8"/>
    <p:sldId id="303" r:id="rId9"/>
    <p:sldId id="309" r:id="rId10"/>
    <p:sldId id="306" r:id="rId11"/>
    <p:sldId id="308" r:id="rId12"/>
    <p:sldId id="310" r:id="rId13"/>
    <p:sldId id="305" r:id="rId14"/>
    <p:sldId id="311" r:id="rId15"/>
    <p:sldId id="312" r:id="rId16"/>
    <p:sldId id="313" r:id="rId17"/>
    <p:sldId id="314" r:id="rId18"/>
    <p:sldId id="328" r:id="rId19"/>
    <p:sldId id="318" r:id="rId20"/>
    <p:sldId id="316" r:id="rId21"/>
    <p:sldId id="315" r:id="rId22"/>
    <p:sldId id="317" r:id="rId23"/>
    <p:sldId id="319" r:id="rId24"/>
    <p:sldId id="327" r:id="rId25"/>
    <p:sldId id="325" r:id="rId26"/>
    <p:sldId id="326" r:id="rId27"/>
    <p:sldId id="321" r:id="rId28"/>
    <p:sldId id="323" r:id="rId29"/>
    <p:sldId id="324" r:id="rId30"/>
    <p:sldId id="288"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98" autoAdjust="0"/>
  </p:normalViewPr>
  <p:slideViewPr>
    <p:cSldViewPr snapToGrid="0">
      <p:cViewPr varScale="1">
        <p:scale>
          <a:sx n="72" d="100"/>
          <a:sy n="72" d="100"/>
        </p:scale>
        <p:origin x="660" y="66"/>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2/29/2024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2/29/2024</a:t>
            </a:fld>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682240D3-3F77-2840-48B1-1C9D8FD648D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4538D-736D-4AED-BAC2-79D52B5375AB}" type="slidenum">
              <a:rPr lang="en-US" smtClean="0"/>
              <a:t>‹#›</a:t>
            </a:fld>
            <a:endParaRPr lang="en-US"/>
          </a:p>
        </p:txBody>
      </p:sp>
      <p:sp>
        <p:nvSpPr>
          <p:cNvPr id="9" name="Slide Image Placeholder 8">
            <a:extLst>
              <a:ext uri="{FF2B5EF4-FFF2-40B4-BE49-F238E27FC236}">
                <a16:creationId xmlns:a16="http://schemas.microsoft.com/office/drawing/2014/main" id="{C05555CB-9E88-E456-0D17-F9CF99544D9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A5137C9F-C0A3-F26E-E9F6-152AA7C5C16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11</a:t>
            </a:fld>
            <a:endParaRPr lang="en-US" dirty="0"/>
          </a:p>
        </p:txBody>
      </p:sp>
    </p:spTree>
    <p:extLst>
      <p:ext uri="{BB962C8B-B14F-4D97-AF65-F5344CB8AC3E}">
        <p14:creationId xmlns:p14="http://schemas.microsoft.com/office/powerpoint/2010/main" val="1563851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12</a:t>
            </a:fld>
            <a:endParaRPr lang="en-US" dirty="0"/>
          </a:p>
        </p:txBody>
      </p:sp>
    </p:spTree>
    <p:extLst>
      <p:ext uri="{BB962C8B-B14F-4D97-AF65-F5344CB8AC3E}">
        <p14:creationId xmlns:p14="http://schemas.microsoft.com/office/powerpoint/2010/main" val="4170852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13</a:t>
            </a:fld>
            <a:endParaRPr lang="en-US" dirty="0"/>
          </a:p>
        </p:txBody>
      </p:sp>
    </p:spTree>
    <p:extLst>
      <p:ext uri="{BB962C8B-B14F-4D97-AF65-F5344CB8AC3E}">
        <p14:creationId xmlns:p14="http://schemas.microsoft.com/office/powerpoint/2010/main" val="98054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14</a:t>
            </a:fld>
            <a:endParaRPr lang="en-US" dirty="0"/>
          </a:p>
        </p:txBody>
      </p:sp>
    </p:spTree>
    <p:extLst>
      <p:ext uri="{BB962C8B-B14F-4D97-AF65-F5344CB8AC3E}">
        <p14:creationId xmlns:p14="http://schemas.microsoft.com/office/powerpoint/2010/main" val="424791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15</a:t>
            </a:fld>
            <a:endParaRPr lang="en-US" dirty="0"/>
          </a:p>
        </p:txBody>
      </p:sp>
    </p:spTree>
    <p:extLst>
      <p:ext uri="{BB962C8B-B14F-4D97-AF65-F5344CB8AC3E}">
        <p14:creationId xmlns:p14="http://schemas.microsoft.com/office/powerpoint/2010/main" val="1843770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16</a:t>
            </a:fld>
            <a:endParaRPr lang="en-US" dirty="0"/>
          </a:p>
        </p:txBody>
      </p:sp>
    </p:spTree>
    <p:extLst>
      <p:ext uri="{BB962C8B-B14F-4D97-AF65-F5344CB8AC3E}">
        <p14:creationId xmlns:p14="http://schemas.microsoft.com/office/powerpoint/2010/main" val="1359442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17</a:t>
            </a:fld>
            <a:endParaRPr lang="en-US" dirty="0"/>
          </a:p>
        </p:txBody>
      </p:sp>
    </p:spTree>
    <p:extLst>
      <p:ext uri="{BB962C8B-B14F-4D97-AF65-F5344CB8AC3E}">
        <p14:creationId xmlns:p14="http://schemas.microsoft.com/office/powerpoint/2010/main" val="3325431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18</a:t>
            </a:fld>
            <a:endParaRPr lang="en-US" dirty="0"/>
          </a:p>
        </p:txBody>
      </p:sp>
    </p:spTree>
    <p:extLst>
      <p:ext uri="{BB962C8B-B14F-4D97-AF65-F5344CB8AC3E}">
        <p14:creationId xmlns:p14="http://schemas.microsoft.com/office/powerpoint/2010/main" val="1992896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19</a:t>
            </a:fld>
            <a:endParaRPr lang="en-US" dirty="0"/>
          </a:p>
        </p:txBody>
      </p:sp>
    </p:spTree>
    <p:extLst>
      <p:ext uri="{BB962C8B-B14F-4D97-AF65-F5344CB8AC3E}">
        <p14:creationId xmlns:p14="http://schemas.microsoft.com/office/powerpoint/2010/main" val="391675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20</a:t>
            </a:fld>
            <a:endParaRPr lang="en-US" dirty="0"/>
          </a:p>
        </p:txBody>
      </p:sp>
    </p:spTree>
    <p:extLst>
      <p:ext uri="{BB962C8B-B14F-4D97-AF65-F5344CB8AC3E}">
        <p14:creationId xmlns:p14="http://schemas.microsoft.com/office/powerpoint/2010/main" val="366191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21</a:t>
            </a:fld>
            <a:endParaRPr lang="en-US" dirty="0"/>
          </a:p>
        </p:txBody>
      </p:sp>
    </p:spTree>
    <p:extLst>
      <p:ext uri="{BB962C8B-B14F-4D97-AF65-F5344CB8AC3E}">
        <p14:creationId xmlns:p14="http://schemas.microsoft.com/office/powerpoint/2010/main" val="319320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22</a:t>
            </a:fld>
            <a:endParaRPr lang="en-US" dirty="0"/>
          </a:p>
        </p:txBody>
      </p:sp>
    </p:spTree>
    <p:extLst>
      <p:ext uri="{BB962C8B-B14F-4D97-AF65-F5344CB8AC3E}">
        <p14:creationId xmlns:p14="http://schemas.microsoft.com/office/powerpoint/2010/main" val="3167455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23</a:t>
            </a:fld>
            <a:endParaRPr lang="en-US" dirty="0"/>
          </a:p>
        </p:txBody>
      </p:sp>
    </p:spTree>
    <p:extLst>
      <p:ext uri="{BB962C8B-B14F-4D97-AF65-F5344CB8AC3E}">
        <p14:creationId xmlns:p14="http://schemas.microsoft.com/office/powerpoint/2010/main" val="1240170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24</a:t>
            </a:fld>
            <a:endParaRPr lang="en-US" dirty="0"/>
          </a:p>
        </p:txBody>
      </p:sp>
    </p:spTree>
    <p:extLst>
      <p:ext uri="{BB962C8B-B14F-4D97-AF65-F5344CB8AC3E}">
        <p14:creationId xmlns:p14="http://schemas.microsoft.com/office/powerpoint/2010/main" val="2366450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25</a:t>
            </a:fld>
            <a:endParaRPr lang="en-US" dirty="0"/>
          </a:p>
        </p:txBody>
      </p:sp>
    </p:spTree>
    <p:extLst>
      <p:ext uri="{BB962C8B-B14F-4D97-AF65-F5344CB8AC3E}">
        <p14:creationId xmlns:p14="http://schemas.microsoft.com/office/powerpoint/2010/main" val="2722073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26</a:t>
            </a:fld>
            <a:endParaRPr lang="en-US" dirty="0"/>
          </a:p>
        </p:txBody>
      </p:sp>
    </p:spTree>
    <p:extLst>
      <p:ext uri="{BB962C8B-B14F-4D97-AF65-F5344CB8AC3E}">
        <p14:creationId xmlns:p14="http://schemas.microsoft.com/office/powerpoint/2010/main" val="22417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27</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28</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209944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357265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416904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197295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F07F282E-55F5-4803-B60F-09BA4600E538}" type="slidenum">
              <a:rPr lang="en-US" smtClean="0"/>
              <a:t>10</a:t>
            </a:fld>
            <a:endParaRPr lang="en-US" dirty="0"/>
          </a:p>
        </p:txBody>
      </p:sp>
    </p:spTree>
    <p:extLst>
      <p:ext uri="{BB962C8B-B14F-4D97-AF65-F5344CB8AC3E}">
        <p14:creationId xmlns:p14="http://schemas.microsoft.com/office/powerpoint/2010/main" val="124510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
        <p:nvSpPr>
          <p:cNvPr id="16" name="Date Placeholder 15">
            <a:extLst>
              <a:ext uri="{FF2B5EF4-FFF2-40B4-BE49-F238E27FC236}">
                <a16:creationId xmlns:a16="http://schemas.microsoft.com/office/drawing/2014/main" id="{908FCA0B-1ECE-86E5-E04B-93C9A0EB2DF1}"/>
              </a:ext>
            </a:extLst>
          </p:cNvPr>
          <p:cNvSpPr>
            <a:spLocks noGrp="1"/>
          </p:cNvSpPr>
          <p:nvPr>
            <p:ph type="dt" sz="half" idx="14"/>
          </p:nvPr>
        </p:nvSpPr>
        <p:spPr/>
        <p:txBody>
          <a:bodyPr/>
          <a:lstStyle/>
          <a:p>
            <a:fld id="{71E941B3-CB27-4572-9068-27315717991E}" type="datetime1">
              <a:rPr lang="en-US" smtClean="0"/>
              <a:t>2/29/2024</a:t>
            </a:fld>
            <a:endParaRPr lang="en-US" dirty="0"/>
          </a:p>
        </p:txBody>
      </p:sp>
      <p:sp>
        <p:nvSpPr>
          <p:cNvPr id="17" name="Footer Placeholder 16">
            <a:extLst>
              <a:ext uri="{FF2B5EF4-FFF2-40B4-BE49-F238E27FC236}">
                <a16:creationId xmlns:a16="http://schemas.microsoft.com/office/drawing/2014/main" id="{033A565C-29CD-7F6B-4B1D-67496D0643C4}"/>
              </a:ext>
            </a:extLst>
          </p:cNvPr>
          <p:cNvSpPr>
            <a:spLocks noGrp="1"/>
          </p:cNvSpPr>
          <p:nvPr>
            <p:ph type="ftr" sz="quarter" idx="15"/>
          </p:nvPr>
        </p:nvSpPr>
        <p:spPr/>
        <p:txBody>
          <a:bodyPr/>
          <a:lstStyle/>
          <a:p>
            <a:r>
              <a:rPr lang="en-US"/>
              <a:t>DevOps</a:t>
            </a:r>
            <a:endParaRPr lang="en-US" dirty="0"/>
          </a:p>
        </p:txBody>
      </p:sp>
      <p:sp>
        <p:nvSpPr>
          <p:cNvPr id="18" name="Slide Number Placeholder 17">
            <a:extLst>
              <a:ext uri="{FF2B5EF4-FFF2-40B4-BE49-F238E27FC236}">
                <a16:creationId xmlns:a16="http://schemas.microsoft.com/office/drawing/2014/main" id="{D606F7F3-CA51-A97B-23FC-31C55714A540}"/>
              </a:ext>
            </a:extLst>
          </p:cNvPr>
          <p:cNvSpPr>
            <a:spLocks noGrp="1"/>
          </p:cNvSpPr>
          <p:nvPr>
            <p:ph type="sldNum" sz="quarter" idx="16"/>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a:t>DevOps</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A373CF93-0C5A-45D9-AA4A-F6B7E1BE5E63}" type="datetime1">
              <a:rPr lang="en-US" smtClean="0"/>
              <a:t>2/29/2024</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a:t>DevOps</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B2CE077-A76D-47DB-99DA-07A050A6FCFF}" type="datetime1">
              <a:rPr lang="en-US" smtClean="0"/>
              <a:t>2/29/2024</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a:t>DevOps</a:t>
            </a:r>
            <a:endParaRPr lang="en-US" dirty="0"/>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8D4782CF-565C-4557-8840-13B858C32F7E}" type="datetime1">
              <a:rPr lang="en-US" smtClean="0"/>
              <a:t>2/29/2024</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DevOps</a:t>
            </a:r>
            <a:endParaRPr lang="en-US" dirty="0"/>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fld id="{42C5259B-6A48-410A-B225-8F951FB68C0B}" type="datetime1">
              <a:rPr lang="en-US" smtClean="0"/>
              <a:t>2/29/2024</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a:t>DevOps</a:t>
            </a: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fld id="{3E3A376A-336E-4C0D-9468-BDE98662FB28}" type="datetime1">
              <a:rPr lang="en-US" smtClean="0"/>
              <a:t>2/29/2024</a:t>
            </a:fld>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a:t>DevOps</a:t>
            </a:r>
            <a:endParaRPr lang="en-US" dirty="0"/>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08DE576B-2591-41E4-8C99-650C35F27242}" type="datetime1">
              <a:rPr lang="en-US" smtClean="0">
                <a:solidFill>
                  <a:schemeClr val="tx2"/>
                </a:solidFill>
              </a:rPr>
              <a:t>2/29/2024</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a:t>DevOps</a:t>
            </a:r>
            <a:endParaRPr lang="en-US" dirty="0"/>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fld id="{98E1FFFE-992F-490F-89A0-F7F1EE397322}" type="datetime1">
              <a:rPr lang="en-US" smtClean="0"/>
              <a:t>2/29/2024</a:t>
            </a:fld>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a:t>DevOps</a:t>
            </a:r>
            <a:endParaRPr lang="en-US" dirty="0"/>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fld id="{5DE55A00-1FF9-427F-ACB3-89322B48EE03}" type="datetime1">
              <a:rPr lang="en-US" smtClean="0"/>
              <a:t>2/29/2024</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DevOps</a:t>
            </a:r>
            <a:endParaRPr lang="en-US" dirty="0"/>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1E1BB4C7-CE15-4F04-9A91-A56762A40A84}" type="datetime1">
              <a:rPr lang="en-US" smtClean="0"/>
              <a:t>2/29/2024</a:t>
            </a:fld>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a:t>DevOps</a:t>
            </a:r>
            <a:endParaRPr lang="en-US" dirty="0"/>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fld id="{7AB0134E-FBD7-4E41-8C0B-FBA49855D385}" type="datetime1">
              <a:rPr lang="en-US" smtClean="0"/>
              <a:t>2/29/2024</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r>
              <a:rPr lang="en-US"/>
              <a:t>Click icon to add picture</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r>
              <a:rPr lang="en-US"/>
              <a:t>Click icon to add picture</a:t>
            </a:r>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r>
              <a:rPr lang="en-US"/>
              <a:t>Click icon to add picture</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a:t>DevOps</a:t>
            </a:r>
            <a:endParaRPr lang="en-US" dirty="0"/>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fld id="{A7AEAE05-B4F1-4767-9F7C-5B13CF6D4D91}" type="datetime1">
              <a:rPr lang="en-US" smtClean="0"/>
              <a:t>2/29/2024</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71E941B3-CB27-4572-9068-27315717991E}" type="datetime1">
              <a:rPr lang="en-US" smtClean="0"/>
              <a:t>2/29/2024</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DevOps</a:t>
            </a:r>
            <a:endParaRPr lang="en-US" dirty="0"/>
          </a:p>
        </p:txBody>
      </p:sp>
      <p:sp>
        <p:nvSpPr>
          <p:cNvPr id="6" name="Slide Number Placeholder 5"/>
          <p:cNvSpPr>
            <a:spLocks noGrp="1"/>
          </p:cNvSpPr>
          <p:nvPr>
            <p:ph type="sldNum" sz="quarter" idx="4"/>
          </p:nvPr>
        </p:nvSpPr>
        <p:spPr>
          <a:xfrm>
            <a:off x="10281819" y="6322423"/>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Mphasis logo in transparent PNG format">
            <a:extLst>
              <a:ext uri="{FF2B5EF4-FFF2-40B4-BE49-F238E27FC236}">
                <a16:creationId xmlns:a16="http://schemas.microsoft.com/office/drawing/2014/main" id="{7FDF2EB5-2B9D-3D15-B29F-377298D6108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jfi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7.jfi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jf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25.jfif"/><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8168" y="1057522"/>
            <a:ext cx="5120975" cy="2173433"/>
          </a:xfrm>
        </p:spPr>
        <p:txBody>
          <a:bodyPr vert="horz" lIns="109728" tIns="109728" rIns="109728" bIns="91440" rtlCol="0" anchor="ctr">
            <a:normAutofit/>
          </a:bodyPr>
          <a:lstStyle/>
          <a:p>
            <a:r>
              <a:rPr lang="en-US" dirty="0"/>
              <a:t>DevOps</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646643" y="3751119"/>
            <a:ext cx="4985065" cy="1606163"/>
          </a:xfrm>
        </p:spPr>
        <p:txBody>
          <a:bodyPr vert="horz" lIns="109728" tIns="109728" rIns="109728" bIns="91440" rtlCol="0" anchor="t">
            <a:normAutofit/>
          </a:bodyPr>
          <a:lstStyle/>
          <a:p>
            <a:r>
              <a:rPr lang="en-US" dirty="0"/>
              <a:t>Abishek S K</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2" name="Footer Placeholder 1">
            <a:extLst>
              <a:ext uri="{FF2B5EF4-FFF2-40B4-BE49-F238E27FC236}">
                <a16:creationId xmlns:a16="http://schemas.microsoft.com/office/drawing/2014/main" id="{EECDF3F4-8806-A459-F9BC-1D727FEAC538}"/>
              </a:ext>
            </a:extLst>
          </p:cNvPr>
          <p:cNvSpPr>
            <a:spLocks noGrp="1"/>
          </p:cNvSpPr>
          <p:nvPr>
            <p:ph type="ftr" sz="quarter" idx="15"/>
          </p:nvPr>
        </p:nvSpPr>
        <p:spPr>
          <a:xfrm>
            <a:off x="1635103" y="6309360"/>
            <a:ext cx="4797504" cy="457200"/>
          </a:xfrm>
        </p:spPr>
        <p:txBody>
          <a:bodyPr/>
          <a:lstStyle/>
          <a:p>
            <a:pPr algn="l"/>
            <a:r>
              <a:rPr lang="en-US"/>
              <a:t>DevOps</a:t>
            </a:r>
            <a:endParaRPr lang="en-US" dirty="0"/>
          </a:p>
        </p:txBody>
      </p:sp>
      <p:sp>
        <p:nvSpPr>
          <p:cNvPr id="3" name="Slide Number Placeholder 2">
            <a:extLst>
              <a:ext uri="{FF2B5EF4-FFF2-40B4-BE49-F238E27FC236}">
                <a16:creationId xmlns:a16="http://schemas.microsoft.com/office/drawing/2014/main" id="{EE8C7D7B-C742-17AD-4850-A9EC4FC6E7AE}"/>
              </a:ext>
            </a:extLst>
          </p:cNvPr>
          <p:cNvSpPr>
            <a:spLocks noGrp="1"/>
          </p:cNvSpPr>
          <p:nvPr>
            <p:ph type="sldNum" sz="quarter" idx="16"/>
          </p:nvPr>
        </p:nvSpPr>
        <p:spPr>
          <a:xfrm>
            <a:off x="10348078" y="6338344"/>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1</a:t>
            </a:fld>
            <a:endParaRPr lang="en-US" dirty="0">
              <a:solidFill>
                <a:srgbClr val="FFFFFF"/>
              </a:solidFill>
              <a:effectLst>
                <a:outerShdw blurRad="50800" dist="38100" dir="2700000" algn="tl" rotWithShape="0">
                  <a:prstClr val="black">
                    <a:alpha val="43000"/>
                  </a:prstClr>
                </a:outerShdw>
              </a:effectLst>
            </a:endParaRPr>
          </a:p>
        </p:txBody>
      </p:sp>
      <p:pic>
        <p:nvPicPr>
          <p:cNvPr id="6" name="Picture 2" descr="Mphasis logo in transparent PNG format">
            <a:extLst>
              <a:ext uri="{FF2B5EF4-FFF2-40B4-BE49-F238E27FC236}">
                <a16:creationId xmlns:a16="http://schemas.microsoft.com/office/drawing/2014/main" id="{75D8EDE0-DB69-6EE1-BBDD-5CF64EB3A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DevOps</a:t>
            </a:r>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pic>
        <p:nvPicPr>
          <p:cNvPr id="2" name="Picture 2" descr="Mphasis logo in transparent PNG format">
            <a:extLst>
              <a:ext uri="{FF2B5EF4-FFF2-40B4-BE49-F238E27FC236}">
                <a16:creationId xmlns:a16="http://schemas.microsoft.com/office/drawing/2014/main" id="{25F0EE18-464B-A1F7-EBA8-A007A319A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69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DevOps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70422" y="6309360"/>
            <a:ext cx="979879" cy="457200"/>
          </a:xfrm>
        </p:spPr>
        <p:txBody>
          <a:bodyPr/>
          <a:lstStyle/>
          <a:p>
            <a:fld id="{FAEF9944-A4F6-4C59-AEBD-678D6480B8EA}" type="slidenum">
              <a:rPr lang="en-US" smtClean="0"/>
              <a:pPr/>
              <a:t>11</a:t>
            </a:fld>
            <a:endParaRPr lang="en-US" dirty="0"/>
          </a:p>
        </p:txBody>
      </p:sp>
      <p:pic>
        <p:nvPicPr>
          <p:cNvPr id="2" name="Picture Placeholder 12" descr="A person pushing gears with text&#10;&#10;Description automatically generated with medium confidence">
            <a:extLst>
              <a:ext uri="{FF2B5EF4-FFF2-40B4-BE49-F238E27FC236}">
                <a16:creationId xmlns:a16="http://schemas.microsoft.com/office/drawing/2014/main" id="{0FCE5DB5-2BE5-9E4E-1DE9-EED3B9760CE5}"/>
              </a:ext>
            </a:extLst>
          </p:cNvPr>
          <p:cNvPicPr>
            <a:picLocks noChangeAspect="1"/>
          </p:cNvPicPr>
          <p:nvPr/>
        </p:nvPicPr>
        <p:blipFill rotWithShape="1">
          <a:blip r:embed="rId3"/>
          <a:srcRect l="18955" t="21841" r="19159" b="11167"/>
          <a:stretch/>
        </p:blipFill>
        <p:spPr>
          <a:xfrm>
            <a:off x="2169021" y="1599167"/>
            <a:ext cx="7620000" cy="4227445"/>
          </a:xfrm>
          <a:custGeom>
            <a:avLst/>
            <a:gdLst/>
            <a:ahLst/>
            <a:cxnLst/>
            <a:rect l="l" t="t" r="r" b="b"/>
            <a:pathLst>
              <a:path w="12192000" h="6310312">
                <a:moveTo>
                  <a:pt x="0" y="0"/>
                </a:moveTo>
                <a:lnTo>
                  <a:pt x="12192000" y="0"/>
                </a:lnTo>
                <a:lnTo>
                  <a:pt x="12192000" y="6310312"/>
                </a:lnTo>
                <a:lnTo>
                  <a:pt x="0" y="6310312"/>
                </a:lnTo>
                <a:close/>
              </a:path>
            </a:pathLst>
          </a:custGeom>
        </p:spPr>
      </p:pic>
      <p:pic>
        <p:nvPicPr>
          <p:cNvPr id="3" name="Picture 2" descr="Mphasis logo in transparent PNG format">
            <a:extLst>
              <a:ext uri="{FF2B5EF4-FFF2-40B4-BE49-F238E27FC236}">
                <a16:creationId xmlns:a16="http://schemas.microsoft.com/office/drawing/2014/main" id="{2C64E8E6-274A-59A2-9F48-F5D6B9FD9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5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DevOps</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r>
              <a:rPr lang="en-US" dirty="0"/>
              <a:t>The DevOps life cycle is working with two major parts, one is software Development, and second is Operations. This allows a single team to handle the entire application lifecycle, from development to testing, deployment, and operations. DevOps helps you to reduce the disconnection between software developers, quality assurance (QA) engineers, and system administrators.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57169" y="6309360"/>
            <a:ext cx="979879" cy="457200"/>
          </a:xfrm>
        </p:spPr>
        <p:txBody>
          <a:bodyPr/>
          <a:lstStyle/>
          <a:p>
            <a:fld id="{FAEF9944-A4F6-4C59-AEBD-678D6480B8EA}" type="slidenum">
              <a:rPr lang="en-US" smtClean="0"/>
              <a:pPr/>
              <a:t>12</a:t>
            </a:fld>
            <a:endParaRPr lang="en-US" dirty="0"/>
          </a:p>
        </p:txBody>
      </p:sp>
      <p:pic>
        <p:nvPicPr>
          <p:cNvPr id="7" name="Picture 6" descr="A couple of people with laptops&#10;&#10;Description automatically generated">
            <a:extLst>
              <a:ext uri="{FF2B5EF4-FFF2-40B4-BE49-F238E27FC236}">
                <a16:creationId xmlns:a16="http://schemas.microsoft.com/office/drawing/2014/main" id="{C0B80887-DD14-2E79-5EE4-A0C1CF730640}"/>
              </a:ext>
            </a:extLst>
          </p:cNvPr>
          <p:cNvPicPr>
            <a:picLocks noChangeAspect="1"/>
          </p:cNvPicPr>
          <p:nvPr/>
        </p:nvPicPr>
        <p:blipFill>
          <a:blip r:embed="rId3"/>
          <a:stretch>
            <a:fillRect/>
          </a:stretch>
        </p:blipFill>
        <p:spPr>
          <a:xfrm>
            <a:off x="4295775" y="3910788"/>
            <a:ext cx="3203935" cy="1542854"/>
          </a:xfrm>
          <a:prstGeom prst="rect">
            <a:avLst/>
          </a:prstGeom>
        </p:spPr>
      </p:pic>
      <p:pic>
        <p:nvPicPr>
          <p:cNvPr id="2" name="Picture 2" descr="Mphasis logo in transparent PNG format">
            <a:extLst>
              <a:ext uri="{FF2B5EF4-FFF2-40B4-BE49-F238E27FC236}">
                <a16:creationId xmlns:a16="http://schemas.microsoft.com/office/drawing/2014/main" id="{9C5419B2-A097-9F93-CCBF-BABD5B38F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6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DevOps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83672" y="6309360"/>
            <a:ext cx="979879" cy="457200"/>
          </a:xfrm>
        </p:spPr>
        <p:txBody>
          <a:bodyPr/>
          <a:lstStyle/>
          <a:p>
            <a:fld id="{FAEF9944-A4F6-4C59-AEBD-678D6480B8EA}" type="slidenum">
              <a:rPr lang="en-US" smtClean="0"/>
              <a:pPr/>
              <a:t>13</a:t>
            </a:fld>
            <a:endParaRPr lang="en-US" dirty="0"/>
          </a:p>
        </p:txBody>
      </p:sp>
      <p:pic>
        <p:nvPicPr>
          <p:cNvPr id="2" name="Picture 2" descr="Mphasis logo in transparent PNG format">
            <a:extLst>
              <a:ext uri="{FF2B5EF4-FFF2-40B4-BE49-F238E27FC236}">
                <a16:creationId xmlns:a16="http://schemas.microsoft.com/office/drawing/2014/main" id="{37AD3CA4-C97F-AE9B-6711-DE36D487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Ops Lifecycle">
            <a:extLst>
              <a:ext uri="{FF2B5EF4-FFF2-40B4-BE49-F238E27FC236}">
                <a16:creationId xmlns:a16="http://schemas.microsoft.com/office/drawing/2014/main" id="{45A69F7E-C50A-7DBA-4AF8-94728DADF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379" y="1461052"/>
            <a:ext cx="7913242" cy="393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4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Git</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r>
              <a:rPr lang="en-US" dirty="0"/>
              <a:t>Git is an open-source distributed version control system that is freely available for everyone. It is designed to handle minor to major projects with speed and efficiency. It is developed to co-ordinate the work among programmers. The version control allows you to track and work together with your team members at the same workspace. It is used as a critical distributed version-control for the DevOps tool.</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309360"/>
            <a:ext cx="979879" cy="457200"/>
          </a:xfrm>
        </p:spPr>
        <p:txBody>
          <a:bodyPr/>
          <a:lstStyle/>
          <a:p>
            <a:fld id="{FAEF9944-A4F6-4C59-AEBD-678D6480B8EA}" type="slidenum">
              <a:rPr lang="en-US" smtClean="0"/>
              <a:pPr/>
              <a:t>14</a:t>
            </a:fld>
            <a:endParaRPr lang="en-US" dirty="0"/>
          </a:p>
        </p:txBody>
      </p:sp>
      <p:pic>
        <p:nvPicPr>
          <p:cNvPr id="2" name="Picture 2" descr="Mphasis logo in transparent PNG format">
            <a:extLst>
              <a:ext uri="{FF2B5EF4-FFF2-40B4-BE49-F238E27FC236}">
                <a16:creationId xmlns:a16="http://schemas.microsoft.com/office/drawing/2014/main" id="{4F3B9464-889A-1C45-B25F-C96843062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logo&#10;&#10;Description automatically generated">
            <a:extLst>
              <a:ext uri="{FF2B5EF4-FFF2-40B4-BE49-F238E27FC236}">
                <a16:creationId xmlns:a16="http://schemas.microsoft.com/office/drawing/2014/main" id="{C35CC480-FD1E-7742-F3AE-484238B90F07}"/>
              </a:ext>
            </a:extLst>
          </p:cNvPr>
          <p:cNvPicPr>
            <a:picLocks noChangeAspect="1"/>
          </p:cNvPicPr>
          <p:nvPr/>
        </p:nvPicPr>
        <p:blipFill>
          <a:blip r:embed="rId4"/>
          <a:stretch>
            <a:fillRect/>
          </a:stretch>
        </p:blipFill>
        <p:spPr>
          <a:xfrm>
            <a:off x="10900117" y="180644"/>
            <a:ext cx="1055778" cy="1055778"/>
          </a:xfrm>
          <a:prstGeom prst="rect">
            <a:avLst/>
          </a:prstGeom>
        </p:spPr>
      </p:pic>
    </p:spTree>
    <p:extLst>
      <p:ext uri="{BB962C8B-B14F-4D97-AF65-F5344CB8AC3E}">
        <p14:creationId xmlns:p14="http://schemas.microsoft.com/office/powerpoint/2010/main" val="36883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Maven</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653754"/>
            <a:ext cx="10672209" cy="3029446"/>
          </a:xfrm>
        </p:spPr>
        <p:txBody>
          <a:bodyPr>
            <a:noAutofit/>
          </a:bodyPr>
          <a:lstStyle/>
          <a:p>
            <a:r>
              <a:rPr lang="en-US" dirty="0"/>
              <a:t>Maven is a project management and comprehension tool. Maven provides developers a complete build lifecycle framework. Development team can automate the project's build infrastructure in almost no time as Maven uses a standard directory layout and a default build lifecycle.</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15</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a feather&#10;&#10;Description automatically generated">
            <a:extLst>
              <a:ext uri="{FF2B5EF4-FFF2-40B4-BE49-F238E27FC236}">
                <a16:creationId xmlns:a16="http://schemas.microsoft.com/office/drawing/2014/main" id="{3DFC6720-1F9F-28ED-5A8F-4902262C78C1}"/>
              </a:ext>
            </a:extLst>
          </p:cNvPr>
          <p:cNvPicPr>
            <a:picLocks noChangeAspect="1"/>
          </p:cNvPicPr>
          <p:nvPr/>
        </p:nvPicPr>
        <p:blipFill rotWithShape="1">
          <a:blip r:embed="rId4"/>
          <a:srcRect t="27887" b="31239"/>
          <a:stretch/>
        </p:blipFill>
        <p:spPr>
          <a:xfrm>
            <a:off x="9563564" y="303912"/>
            <a:ext cx="2448494" cy="751163"/>
          </a:xfrm>
          <a:prstGeom prst="rect">
            <a:avLst/>
          </a:prstGeom>
        </p:spPr>
      </p:pic>
      <p:pic>
        <p:nvPicPr>
          <p:cNvPr id="14" name="Picture 13" descr="A diagram of a diagram&#10;&#10;Description automatically generated">
            <a:extLst>
              <a:ext uri="{FF2B5EF4-FFF2-40B4-BE49-F238E27FC236}">
                <a16:creationId xmlns:a16="http://schemas.microsoft.com/office/drawing/2014/main" id="{CB3BBF0F-954B-358A-18A4-8BFD5D3FBEEA}"/>
              </a:ext>
            </a:extLst>
          </p:cNvPr>
          <p:cNvPicPr>
            <a:picLocks noChangeAspect="1"/>
          </p:cNvPicPr>
          <p:nvPr/>
        </p:nvPicPr>
        <p:blipFill>
          <a:blip r:embed="rId5"/>
          <a:stretch>
            <a:fillRect/>
          </a:stretch>
        </p:blipFill>
        <p:spPr>
          <a:xfrm>
            <a:off x="3710582" y="3168477"/>
            <a:ext cx="4536877" cy="2646512"/>
          </a:xfrm>
          <a:prstGeom prst="rect">
            <a:avLst/>
          </a:prstGeom>
        </p:spPr>
      </p:pic>
    </p:spTree>
    <p:extLst>
      <p:ext uri="{BB962C8B-B14F-4D97-AF65-F5344CB8AC3E}">
        <p14:creationId xmlns:p14="http://schemas.microsoft.com/office/powerpoint/2010/main" val="238024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effectLst/>
              </a:rPr>
              <a:t>Jenkins</a:t>
            </a:r>
            <a:endParaRPr lang="en-US" dirty="0"/>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pPr rtl="0"/>
            <a:r>
              <a:rPr lang="en-US" dirty="0">
                <a:effectLst/>
              </a:rPr>
              <a:t>Jenkins is an open-source continuous integration/continuous delivery and deployment (CI/CD) automation software DevOps tool written in the Java Programming language. It is used to implement CI/CD workflows called pipelines.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96926" y="6309360"/>
            <a:ext cx="979879" cy="457200"/>
          </a:xfrm>
        </p:spPr>
        <p:txBody>
          <a:bodyPr/>
          <a:lstStyle/>
          <a:p>
            <a:fld id="{FAEF9944-A4F6-4C59-AEBD-678D6480B8EA}" type="slidenum">
              <a:rPr lang="en-US" smtClean="0"/>
              <a:pPr/>
              <a:t>16</a:t>
            </a:fld>
            <a:endParaRPr lang="en-US" dirty="0"/>
          </a:p>
        </p:txBody>
      </p:sp>
      <p:pic>
        <p:nvPicPr>
          <p:cNvPr id="2" name="Picture 2" descr="Mphasis logo in transparent PNG format">
            <a:extLst>
              <a:ext uri="{FF2B5EF4-FFF2-40B4-BE49-F238E27FC236}">
                <a16:creationId xmlns:a16="http://schemas.microsoft.com/office/drawing/2014/main" id="{BEAFF39A-61B5-86B4-B7A4-BFDC7012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artoon of a person in a tuxedo&#10;&#10;Description automatically generated">
            <a:extLst>
              <a:ext uri="{FF2B5EF4-FFF2-40B4-BE49-F238E27FC236}">
                <a16:creationId xmlns:a16="http://schemas.microsoft.com/office/drawing/2014/main" id="{A080F44D-8704-2CA2-1423-D4A9F3A0FAFC}"/>
              </a:ext>
            </a:extLst>
          </p:cNvPr>
          <p:cNvPicPr>
            <a:picLocks noChangeAspect="1"/>
          </p:cNvPicPr>
          <p:nvPr/>
        </p:nvPicPr>
        <p:blipFill>
          <a:blip r:embed="rId4"/>
          <a:stretch>
            <a:fillRect/>
          </a:stretch>
        </p:blipFill>
        <p:spPr>
          <a:xfrm>
            <a:off x="11032179" y="180644"/>
            <a:ext cx="979879" cy="1059360"/>
          </a:xfrm>
          <a:prstGeom prst="rect">
            <a:avLst/>
          </a:prstGeom>
        </p:spPr>
      </p:pic>
      <p:pic>
        <p:nvPicPr>
          <p:cNvPr id="7" name="Content Placeholder 8" descr="A diagram of a company's process&#10;&#10;Description automatically generated">
            <a:extLst>
              <a:ext uri="{FF2B5EF4-FFF2-40B4-BE49-F238E27FC236}">
                <a16:creationId xmlns:a16="http://schemas.microsoft.com/office/drawing/2014/main" id="{3C266F5E-6A43-6A4F-16EF-68EE4659A9A0}"/>
              </a:ext>
            </a:extLst>
          </p:cNvPr>
          <p:cNvPicPr>
            <a:picLocks noChangeAspect="1"/>
          </p:cNvPicPr>
          <p:nvPr/>
        </p:nvPicPr>
        <p:blipFill>
          <a:blip r:embed="rId5"/>
          <a:stretch>
            <a:fillRect/>
          </a:stretch>
        </p:blipFill>
        <p:spPr>
          <a:xfrm>
            <a:off x="3801844" y="3029526"/>
            <a:ext cx="4588312" cy="2999307"/>
          </a:xfrm>
          <a:prstGeom prst="rect">
            <a:avLst/>
          </a:prstGeom>
        </p:spPr>
      </p:pic>
    </p:spTree>
    <p:extLst>
      <p:ext uri="{BB962C8B-B14F-4D97-AF65-F5344CB8AC3E}">
        <p14:creationId xmlns:p14="http://schemas.microsoft.com/office/powerpoint/2010/main" val="423691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Docker</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r>
              <a:rPr lang="en-US" dirty="0"/>
              <a:t>Docker is a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17</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whale with containers on it&#10;&#10;Description automatically generated">
            <a:extLst>
              <a:ext uri="{FF2B5EF4-FFF2-40B4-BE49-F238E27FC236}">
                <a16:creationId xmlns:a16="http://schemas.microsoft.com/office/drawing/2014/main" id="{8EC4F56A-6784-6F8D-FDD2-774F1BBD2B32}"/>
              </a:ext>
            </a:extLst>
          </p:cNvPr>
          <p:cNvPicPr>
            <a:picLocks noChangeAspect="1"/>
          </p:cNvPicPr>
          <p:nvPr/>
        </p:nvPicPr>
        <p:blipFill>
          <a:blip r:embed="rId4"/>
          <a:stretch>
            <a:fillRect/>
          </a:stretch>
        </p:blipFill>
        <p:spPr>
          <a:xfrm>
            <a:off x="10896274" y="104692"/>
            <a:ext cx="1090729" cy="1090729"/>
          </a:xfrm>
          <a:prstGeom prst="rect">
            <a:avLst/>
          </a:prstGeom>
        </p:spPr>
      </p:pic>
    </p:spTree>
    <p:extLst>
      <p:ext uri="{BB962C8B-B14F-4D97-AF65-F5344CB8AC3E}">
        <p14:creationId xmlns:p14="http://schemas.microsoft.com/office/powerpoint/2010/main" val="325604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Docker Container</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pPr rtl="0"/>
            <a:r>
              <a:rPr lang="en-US" dirty="0"/>
              <a:t>A container is a running instance of an image. You can create, start, stop, move, or delete a container using the Docker API or CLI. You can connect a container to single or multiple networks, attach storage to it, or even create a new image based on its current state.</a:t>
            </a:r>
          </a:p>
          <a:p>
            <a:pPr rtl="0"/>
            <a:r>
              <a:rPr lang="en-US" dirty="0"/>
              <a:t>By default, a container is relatively well isolated from other containers and its host machine. You can control how isolated a container's network, storage, or other underlying subsystems are from other containers or from the host machine.</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96926" y="6309360"/>
            <a:ext cx="979879" cy="457200"/>
          </a:xfrm>
        </p:spPr>
        <p:txBody>
          <a:bodyPr/>
          <a:lstStyle/>
          <a:p>
            <a:fld id="{FAEF9944-A4F6-4C59-AEBD-678D6480B8EA}" type="slidenum">
              <a:rPr lang="en-US" smtClean="0"/>
              <a:pPr/>
              <a:t>18</a:t>
            </a:fld>
            <a:endParaRPr lang="en-US" dirty="0"/>
          </a:p>
        </p:txBody>
      </p:sp>
      <p:pic>
        <p:nvPicPr>
          <p:cNvPr id="2" name="Picture 2" descr="Mphasis logo in transparent PNG format">
            <a:extLst>
              <a:ext uri="{FF2B5EF4-FFF2-40B4-BE49-F238E27FC236}">
                <a16:creationId xmlns:a16="http://schemas.microsoft.com/office/drawing/2014/main" id="{CC573DF6-8FD1-1DCF-A75F-D3FC826C4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whale with containers on it&#10;&#10;Description automatically generated">
            <a:extLst>
              <a:ext uri="{FF2B5EF4-FFF2-40B4-BE49-F238E27FC236}">
                <a16:creationId xmlns:a16="http://schemas.microsoft.com/office/drawing/2014/main" id="{7A2DD3E4-5F35-787F-5F99-B82034198559}"/>
              </a:ext>
            </a:extLst>
          </p:cNvPr>
          <p:cNvPicPr>
            <a:picLocks noChangeAspect="1"/>
          </p:cNvPicPr>
          <p:nvPr/>
        </p:nvPicPr>
        <p:blipFill>
          <a:blip r:embed="rId4"/>
          <a:stretch>
            <a:fillRect/>
          </a:stretch>
        </p:blipFill>
        <p:spPr>
          <a:xfrm>
            <a:off x="10896274" y="104692"/>
            <a:ext cx="1090729" cy="1090729"/>
          </a:xfrm>
          <a:prstGeom prst="rect">
            <a:avLst/>
          </a:prstGeom>
        </p:spPr>
      </p:pic>
    </p:spTree>
    <p:extLst>
      <p:ext uri="{BB962C8B-B14F-4D97-AF65-F5344CB8AC3E}">
        <p14:creationId xmlns:p14="http://schemas.microsoft.com/office/powerpoint/2010/main" val="9434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DevOps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83674" y="6309360"/>
            <a:ext cx="979879" cy="457200"/>
          </a:xfrm>
        </p:spPr>
        <p:txBody>
          <a:bodyPr/>
          <a:lstStyle/>
          <a:p>
            <a:fld id="{FAEF9944-A4F6-4C59-AEBD-678D6480B8EA}" type="slidenum">
              <a:rPr lang="en-US" smtClean="0"/>
              <a:pPr/>
              <a:t>19</a:t>
            </a:fld>
            <a:endParaRPr lang="en-US" dirty="0"/>
          </a:p>
        </p:txBody>
      </p:sp>
      <p:pic>
        <p:nvPicPr>
          <p:cNvPr id="6" name="Picture 5" descr="A screenshot of a computer application&#10;&#10;Description automatically generated">
            <a:extLst>
              <a:ext uri="{FF2B5EF4-FFF2-40B4-BE49-F238E27FC236}">
                <a16:creationId xmlns:a16="http://schemas.microsoft.com/office/drawing/2014/main" id="{96DC61AB-307B-28DD-6082-F11D28F999B7}"/>
              </a:ext>
            </a:extLst>
          </p:cNvPr>
          <p:cNvPicPr>
            <a:picLocks noChangeAspect="1"/>
          </p:cNvPicPr>
          <p:nvPr/>
        </p:nvPicPr>
        <p:blipFill>
          <a:blip r:embed="rId3"/>
          <a:stretch>
            <a:fillRect/>
          </a:stretch>
        </p:blipFill>
        <p:spPr>
          <a:xfrm>
            <a:off x="0" y="0"/>
            <a:ext cx="12191999" cy="6310312"/>
          </a:xfrm>
          <a:prstGeom prst="rect">
            <a:avLst/>
          </a:prstGeom>
        </p:spPr>
      </p:pic>
      <p:pic>
        <p:nvPicPr>
          <p:cNvPr id="2" name="Picture 2" descr="Mphasis logo in transparent PNG format">
            <a:extLst>
              <a:ext uri="{FF2B5EF4-FFF2-40B4-BE49-F238E27FC236}">
                <a16:creationId xmlns:a16="http://schemas.microsoft.com/office/drawing/2014/main" id="{4FEFABA7-0CD2-64F7-5DD4-D2D17C7EE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50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a:bodyPr>
          <a:lstStyle/>
          <a:p>
            <a:r>
              <a:rPr lang="en-US" dirty="0"/>
              <a:t>Waterfall model</a:t>
            </a:r>
          </a:p>
          <a:p>
            <a:r>
              <a:rPr lang="en-US" dirty="0"/>
              <a:t>Agile model</a:t>
            </a:r>
          </a:p>
          <a:p>
            <a:r>
              <a:rPr lang="en-US" dirty="0"/>
              <a:t>DevOps </a:t>
            </a:r>
          </a:p>
          <a:p>
            <a:r>
              <a:rPr lang="en-US" dirty="0"/>
              <a:t>Azure DevOps</a:t>
            </a:r>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a:lstStyle/>
          <a:p>
            <a:r>
              <a:rPr lang="en-US"/>
              <a:t>DevOps</a:t>
            </a:r>
            <a:endParaRPr lang="en-US" dirty="0"/>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346899" y="6309360"/>
            <a:ext cx="979879" cy="457200"/>
          </a:xfrm>
        </p:spPr>
        <p:txBody>
          <a:bodyPr/>
          <a:lstStyle/>
          <a:p>
            <a:fld id="{FAEF9944-A4F6-4C59-AEBD-678D6480B8EA}" type="slidenum">
              <a:rPr lang="en-US" smtClean="0"/>
              <a:pPr/>
              <a:t>2</a:t>
            </a:fld>
            <a:endParaRPr lang="en-US" dirty="0"/>
          </a:p>
        </p:txBody>
      </p:sp>
      <p:pic>
        <p:nvPicPr>
          <p:cNvPr id="3" name="Picture 2" descr="Mphasis logo in transparent PNG format">
            <a:extLst>
              <a:ext uri="{FF2B5EF4-FFF2-40B4-BE49-F238E27FC236}">
                <a16:creationId xmlns:a16="http://schemas.microsoft.com/office/drawing/2014/main" id="{2A4C7D91-9A85-47F5-3089-E6E448E7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9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Kubernetes</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pPr rtl="0"/>
            <a:r>
              <a:rPr lang="en-US" dirty="0"/>
              <a:t>Kubernetes or K8s was a project spun out of Google as an open source next-gen container scheduler designed with the lessons learned from developing and managing Borg and Omega.</a:t>
            </a:r>
          </a:p>
          <a:p>
            <a:pPr marL="0" indent="0" rtl="0">
              <a:buNone/>
            </a:pPr>
            <a:endParaRPr lang="en-US" dirty="0"/>
          </a:p>
          <a:p>
            <a:pPr rtl="0"/>
            <a:r>
              <a:rPr lang="en-US" dirty="0"/>
              <a:t>Kubernetes was designed from the ground-up as a loosely coupled collection of components centered around deploying, maintaining, and scaling applications.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20</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hexagon with a white wheel&#10;&#10;Description automatically generated">
            <a:extLst>
              <a:ext uri="{FF2B5EF4-FFF2-40B4-BE49-F238E27FC236}">
                <a16:creationId xmlns:a16="http://schemas.microsoft.com/office/drawing/2014/main" id="{1D548768-3005-2DB6-D77E-8CF897F768C5}"/>
              </a:ext>
            </a:extLst>
          </p:cNvPr>
          <p:cNvPicPr>
            <a:picLocks noChangeAspect="1"/>
          </p:cNvPicPr>
          <p:nvPr/>
        </p:nvPicPr>
        <p:blipFill>
          <a:blip r:embed="rId4"/>
          <a:stretch>
            <a:fillRect/>
          </a:stretch>
        </p:blipFill>
        <p:spPr>
          <a:xfrm>
            <a:off x="10909986" y="116879"/>
            <a:ext cx="1063305" cy="1063305"/>
          </a:xfrm>
          <a:prstGeom prst="rect">
            <a:avLst/>
          </a:prstGeom>
        </p:spPr>
      </p:pic>
    </p:spTree>
    <p:extLst>
      <p:ext uri="{BB962C8B-B14F-4D97-AF65-F5344CB8AC3E}">
        <p14:creationId xmlns:p14="http://schemas.microsoft.com/office/powerpoint/2010/main" val="2569000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Kubernetes Architecture</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21</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hexagon with a white wheel&#10;&#10;Description automatically generated">
            <a:extLst>
              <a:ext uri="{FF2B5EF4-FFF2-40B4-BE49-F238E27FC236}">
                <a16:creationId xmlns:a16="http://schemas.microsoft.com/office/drawing/2014/main" id="{1D548768-3005-2DB6-D77E-8CF897F768C5}"/>
              </a:ext>
            </a:extLst>
          </p:cNvPr>
          <p:cNvPicPr>
            <a:picLocks noChangeAspect="1"/>
          </p:cNvPicPr>
          <p:nvPr/>
        </p:nvPicPr>
        <p:blipFill>
          <a:blip r:embed="rId4"/>
          <a:stretch>
            <a:fillRect/>
          </a:stretch>
        </p:blipFill>
        <p:spPr>
          <a:xfrm>
            <a:off x="10909986" y="116879"/>
            <a:ext cx="1063305" cy="1063305"/>
          </a:xfrm>
          <a:prstGeom prst="rect">
            <a:avLst/>
          </a:prstGeom>
        </p:spPr>
      </p:pic>
      <p:pic>
        <p:nvPicPr>
          <p:cNvPr id="9" name="Content Placeholder 8" descr="A diagram of a computer program&#10;&#10;Description automatically generated">
            <a:extLst>
              <a:ext uri="{FF2B5EF4-FFF2-40B4-BE49-F238E27FC236}">
                <a16:creationId xmlns:a16="http://schemas.microsoft.com/office/drawing/2014/main" id="{6D84EACD-5F13-8DA3-8F52-C538685815B3}"/>
              </a:ext>
            </a:extLst>
          </p:cNvPr>
          <p:cNvPicPr>
            <a:picLocks noGrp="1" noChangeAspect="1"/>
          </p:cNvPicPr>
          <p:nvPr>
            <p:ph idx="1"/>
          </p:nvPr>
        </p:nvPicPr>
        <p:blipFill>
          <a:blip r:embed="rId5"/>
          <a:stretch>
            <a:fillRect/>
          </a:stretch>
        </p:blipFill>
        <p:spPr>
          <a:xfrm>
            <a:off x="2531130" y="1524914"/>
            <a:ext cx="7129739" cy="4237572"/>
          </a:xfrm>
        </p:spPr>
      </p:pic>
    </p:spTree>
    <p:extLst>
      <p:ext uri="{BB962C8B-B14F-4D97-AF65-F5344CB8AC3E}">
        <p14:creationId xmlns:p14="http://schemas.microsoft.com/office/powerpoint/2010/main" val="3100037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effectLst/>
              </a:rPr>
              <a:t>Ansible</a:t>
            </a:r>
            <a:endParaRPr lang="en-US" dirty="0"/>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812780"/>
            <a:ext cx="10672209" cy="3029446"/>
          </a:xfrm>
        </p:spPr>
        <p:txBody>
          <a:bodyPr>
            <a:noAutofit/>
          </a:bodyPr>
          <a:lstStyle/>
          <a:p>
            <a:pPr rtl="0"/>
            <a:r>
              <a:rPr lang="en-US" dirty="0"/>
              <a:t>Ansible is simple open-source IT engine which automates: application deployment, intra service orchestration, cloud provisioning and many other IT tools.</a:t>
            </a:r>
          </a:p>
          <a:p>
            <a:pPr rtl="0"/>
            <a:r>
              <a:rPr lang="en-US" dirty="0"/>
              <a:t>Ansible uses playbook to describe automation jobs, and playbook uses very simple language i.e. YAML</a:t>
            </a:r>
          </a:p>
          <a:p>
            <a:pPr rtl="0"/>
            <a:r>
              <a:rPr lang="en-US" dirty="0"/>
              <a:t>Ansible is designed for multi-tier deployment.</a:t>
            </a:r>
          </a:p>
          <a:p>
            <a:pPr rtl="0"/>
            <a:r>
              <a:rPr lang="en-US" dirty="0"/>
              <a:t>Ansible uses the hosts file where one can group the hosts &amp; can control the actions on a specific group in the playbooks.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96926" y="6309360"/>
            <a:ext cx="979879" cy="457200"/>
          </a:xfrm>
        </p:spPr>
        <p:txBody>
          <a:bodyPr/>
          <a:lstStyle/>
          <a:p>
            <a:fld id="{FAEF9944-A4F6-4C59-AEBD-678D6480B8EA}" type="slidenum">
              <a:rPr lang="en-US" smtClean="0"/>
              <a:pPr/>
              <a:t>22</a:t>
            </a:fld>
            <a:endParaRPr lang="en-US" dirty="0"/>
          </a:p>
        </p:txBody>
      </p:sp>
      <p:pic>
        <p:nvPicPr>
          <p:cNvPr id="2" name="Picture 2" descr="Mphasis logo in transparent PNG format">
            <a:extLst>
              <a:ext uri="{FF2B5EF4-FFF2-40B4-BE49-F238E27FC236}">
                <a16:creationId xmlns:a16="http://schemas.microsoft.com/office/drawing/2014/main" id="{BEAFF39A-61B5-86B4-B7A4-BFDC7012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letter in a black circle&#10;&#10;Description automatically generated">
            <a:extLst>
              <a:ext uri="{FF2B5EF4-FFF2-40B4-BE49-F238E27FC236}">
                <a16:creationId xmlns:a16="http://schemas.microsoft.com/office/drawing/2014/main" id="{943BCDDF-4E42-63EB-3B6B-F0C8ED3043DB}"/>
              </a:ext>
            </a:extLst>
          </p:cNvPr>
          <p:cNvPicPr>
            <a:picLocks noChangeAspect="1"/>
          </p:cNvPicPr>
          <p:nvPr/>
        </p:nvPicPr>
        <p:blipFill>
          <a:blip r:embed="rId4"/>
          <a:stretch>
            <a:fillRect/>
          </a:stretch>
        </p:blipFill>
        <p:spPr>
          <a:xfrm>
            <a:off x="11032179" y="180644"/>
            <a:ext cx="979879" cy="979879"/>
          </a:xfrm>
          <a:prstGeom prst="rect">
            <a:avLst/>
          </a:prstGeom>
        </p:spPr>
      </p:pic>
    </p:spTree>
    <p:extLst>
      <p:ext uri="{BB962C8B-B14F-4D97-AF65-F5344CB8AC3E}">
        <p14:creationId xmlns:p14="http://schemas.microsoft.com/office/powerpoint/2010/main" val="22985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effectLst/>
              </a:rPr>
              <a:t>Ansible</a:t>
            </a:r>
            <a:endParaRPr lang="en-US" dirty="0"/>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83672" y="6309360"/>
            <a:ext cx="979879" cy="457200"/>
          </a:xfrm>
        </p:spPr>
        <p:txBody>
          <a:bodyPr/>
          <a:lstStyle/>
          <a:p>
            <a:fld id="{FAEF9944-A4F6-4C59-AEBD-678D6480B8EA}" type="slidenum">
              <a:rPr lang="en-US" smtClean="0"/>
              <a:pPr/>
              <a:t>23</a:t>
            </a:fld>
            <a:endParaRPr lang="en-US" dirty="0"/>
          </a:p>
        </p:txBody>
      </p:sp>
      <p:pic>
        <p:nvPicPr>
          <p:cNvPr id="2" name="Picture 2" descr="Mphasis logo in transparent PNG format">
            <a:extLst>
              <a:ext uri="{FF2B5EF4-FFF2-40B4-BE49-F238E27FC236}">
                <a16:creationId xmlns:a16="http://schemas.microsoft.com/office/drawing/2014/main" id="{37AD3CA4-C97F-AE9B-6711-DE36D487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iagram of a computer&#10;&#10;Description automatically generated">
            <a:extLst>
              <a:ext uri="{FF2B5EF4-FFF2-40B4-BE49-F238E27FC236}">
                <a16:creationId xmlns:a16="http://schemas.microsoft.com/office/drawing/2014/main" id="{BD76861D-4BB1-6503-D40C-26415054FFEE}"/>
              </a:ext>
            </a:extLst>
          </p:cNvPr>
          <p:cNvPicPr>
            <a:picLocks noChangeAspect="1"/>
          </p:cNvPicPr>
          <p:nvPr/>
        </p:nvPicPr>
        <p:blipFill>
          <a:blip r:embed="rId4"/>
          <a:stretch>
            <a:fillRect/>
          </a:stretch>
        </p:blipFill>
        <p:spPr>
          <a:xfrm>
            <a:off x="3714750" y="2000250"/>
            <a:ext cx="5243720" cy="3146232"/>
          </a:xfrm>
          <a:prstGeom prst="rect">
            <a:avLst/>
          </a:prstGeom>
        </p:spPr>
      </p:pic>
      <p:pic>
        <p:nvPicPr>
          <p:cNvPr id="8" name="Picture 7" descr="A white letter in a black circle&#10;&#10;Description automatically generated">
            <a:extLst>
              <a:ext uri="{FF2B5EF4-FFF2-40B4-BE49-F238E27FC236}">
                <a16:creationId xmlns:a16="http://schemas.microsoft.com/office/drawing/2014/main" id="{05314F8D-0806-26B1-4A08-77AF546442A3}"/>
              </a:ext>
            </a:extLst>
          </p:cNvPr>
          <p:cNvPicPr>
            <a:picLocks noChangeAspect="1"/>
          </p:cNvPicPr>
          <p:nvPr/>
        </p:nvPicPr>
        <p:blipFill>
          <a:blip r:embed="rId5"/>
          <a:stretch>
            <a:fillRect/>
          </a:stretch>
        </p:blipFill>
        <p:spPr>
          <a:xfrm>
            <a:off x="11032179" y="180644"/>
            <a:ext cx="979879" cy="979879"/>
          </a:xfrm>
          <a:prstGeom prst="rect">
            <a:avLst/>
          </a:prstGeom>
        </p:spPr>
      </p:pic>
    </p:spTree>
    <p:extLst>
      <p:ext uri="{BB962C8B-B14F-4D97-AF65-F5344CB8AC3E}">
        <p14:creationId xmlns:p14="http://schemas.microsoft.com/office/powerpoint/2010/main" val="157064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Azure DevOps pipeline</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653754"/>
            <a:ext cx="10672209" cy="3029446"/>
          </a:xfrm>
        </p:spPr>
        <p:txBody>
          <a:bodyPr>
            <a:noAutofit/>
          </a:bodyPr>
          <a:lstStyle/>
          <a:p>
            <a:r>
              <a:rPr lang="en-US" dirty="0"/>
              <a:t>Azure Pipelines automatically builds and tests code projects. It supports all major languages and project types and combines continuous integration, continuous delivery, and continuous testing to build, test, and deliver your code to any destination.</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24</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logo with a triangle&#10;&#10;Description automatically generated">
            <a:extLst>
              <a:ext uri="{FF2B5EF4-FFF2-40B4-BE49-F238E27FC236}">
                <a16:creationId xmlns:a16="http://schemas.microsoft.com/office/drawing/2014/main" id="{C271E8CB-39B7-1828-B902-5ACABF9C4E54}"/>
              </a:ext>
            </a:extLst>
          </p:cNvPr>
          <p:cNvPicPr>
            <a:picLocks noChangeAspect="1"/>
          </p:cNvPicPr>
          <p:nvPr/>
        </p:nvPicPr>
        <p:blipFill>
          <a:blip r:embed="rId4"/>
          <a:stretch>
            <a:fillRect/>
          </a:stretch>
        </p:blipFill>
        <p:spPr>
          <a:xfrm>
            <a:off x="10992608" y="138807"/>
            <a:ext cx="1019450" cy="101945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6F8BDF3-871C-922C-C386-CF770456FBDA}"/>
              </a:ext>
            </a:extLst>
          </p:cNvPr>
          <p:cNvPicPr>
            <a:picLocks noChangeAspect="1"/>
          </p:cNvPicPr>
          <p:nvPr/>
        </p:nvPicPr>
        <p:blipFill rotWithShape="1">
          <a:blip r:embed="rId5"/>
          <a:srcRect l="23261" t="31489" r="5273" b="10512"/>
          <a:stretch/>
        </p:blipFill>
        <p:spPr>
          <a:xfrm>
            <a:off x="3015608" y="2850831"/>
            <a:ext cx="6711487" cy="3062342"/>
          </a:xfrm>
          <a:prstGeom prst="rect">
            <a:avLst/>
          </a:prstGeom>
        </p:spPr>
      </p:pic>
    </p:spTree>
    <p:extLst>
      <p:ext uri="{BB962C8B-B14F-4D97-AF65-F5344CB8AC3E}">
        <p14:creationId xmlns:p14="http://schemas.microsoft.com/office/powerpoint/2010/main" val="452338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Azure DevOps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410178" y="6296108"/>
            <a:ext cx="979879" cy="457200"/>
          </a:xfrm>
        </p:spPr>
        <p:txBody>
          <a:bodyPr/>
          <a:lstStyle/>
          <a:p>
            <a:fld id="{FAEF9944-A4F6-4C59-AEBD-678D6480B8EA}" type="slidenum">
              <a:rPr lang="en-US" smtClean="0"/>
              <a:pPr/>
              <a:t>25</a:t>
            </a:fld>
            <a:endParaRPr lang="en-US" dirty="0"/>
          </a:p>
        </p:txBody>
      </p:sp>
      <p:pic>
        <p:nvPicPr>
          <p:cNvPr id="2" name="Picture 2" descr="Mphasis logo in transparent PNG format">
            <a:extLst>
              <a:ext uri="{FF2B5EF4-FFF2-40B4-BE49-F238E27FC236}">
                <a16:creationId xmlns:a16="http://schemas.microsoft.com/office/drawing/2014/main" id="{80E1DF47-AA89-E7DF-38D2-B0F38926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11" descr="A diagram of a software development process&#10;&#10;Description automatically generated">
            <a:extLst>
              <a:ext uri="{FF2B5EF4-FFF2-40B4-BE49-F238E27FC236}">
                <a16:creationId xmlns:a16="http://schemas.microsoft.com/office/drawing/2014/main" id="{BE69BD68-84EF-773B-00B4-4CCE1B060C48}"/>
              </a:ext>
            </a:extLst>
          </p:cNvPr>
          <p:cNvPicPr>
            <a:picLocks noGrp="1" noChangeAspect="1"/>
          </p:cNvPicPr>
          <p:nvPr>
            <p:ph idx="1"/>
          </p:nvPr>
        </p:nvPicPr>
        <p:blipFill>
          <a:blip r:embed="rId4"/>
          <a:stretch>
            <a:fillRect/>
          </a:stretch>
        </p:blipFill>
        <p:spPr>
          <a:xfrm>
            <a:off x="2481690" y="1481347"/>
            <a:ext cx="7228620" cy="4130639"/>
          </a:xfrm>
        </p:spPr>
      </p:pic>
      <p:pic>
        <p:nvPicPr>
          <p:cNvPr id="13" name="Picture 12" descr="A blue logo with a triangle&#10;&#10;Description automatically generated">
            <a:extLst>
              <a:ext uri="{FF2B5EF4-FFF2-40B4-BE49-F238E27FC236}">
                <a16:creationId xmlns:a16="http://schemas.microsoft.com/office/drawing/2014/main" id="{4EB9322F-E8AC-0307-0515-094320A055EC}"/>
              </a:ext>
            </a:extLst>
          </p:cNvPr>
          <p:cNvPicPr>
            <a:picLocks noChangeAspect="1"/>
          </p:cNvPicPr>
          <p:nvPr/>
        </p:nvPicPr>
        <p:blipFill>
          <a:blip r:embed="rId5"/>
          <a:stretch>
            <a:fillRect/>
          </a:stretch>
        </p:blipFill>
        <p:spPr>
          <a:xfrm>
            <a:off x="10992608" y="138807"/>
            <a:ext cx="1019450" cy="1019450"/>
          </a:xfrm>
          <a:prstGeom prst="rect">
            <a:avLst/>
          </a:prstGeom>
        </p:spPr>
      </p:pic>
    </p:spTree>
    <p:extLst>
      <p:ext uri="{BB962C8B-B14F-4D97-AF65-F5344CB8AC3E}">
        <p14:creationId xmlns:p14="http://schemas.microsoft.com/office/powerpoint/2010/main" val="2547960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DevOps</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83672" y="6309360"/>
            <a:ext cx="979879" cy="457200"/>
          </a:xfrm>
        </p:spPr>
        <p:txBody>
          <a:bodyPr/>
          <a:lstStyle/>
          <a:p>
            <a:fld id="{FAEF9944-A4F6-4C59-AEBD-678D6480B8EA}" type="slidenum">
              <a:rPr lang="en-US" smtClean="0"/>
              <a:pPr/>
              <a:t>26</a:t>
            </a:fld>
            <a:endParaRPr lang="en-US" dirty="0"/>
          </a:p>
        </p:txBody>
      </p:sp>
      <p:pic>
        <p:nvPicPr>
          <p:cNvPr id="2" name="Picture 2" descr="Mphasis logo in transparent PNG format">
            <a:extLst>
              <a:ext uri="{FF2B5EF4-FFF2-40B4-BE49-F238E27FC236}">
                <a16:creationId xmlns:a16="http://schemas.microsoft.com/office/drawing/2014/main" id="{37AD3CA4-C97F-AE9B-6711-DE36D487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and where is it applied? | SHALB">
            <a:extLst>
              <a:ext uri="{FF2B5EF4-FFF2-40B4-BE49-F238E27FC236}">
                <a16:creationId xmlns:a16="http://schemas.microsoft.com/office/drawing/2014/main" id="{C85FB80F-6030-3514-3C87-4E8D0CC11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9713" y="1404730"/>
            <a:ext cx="8072574" cy="432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87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lstStyle/>
          <a:p>
            <a:r>
              <a:rPr lang="en-US" dirty="0"/>
              <a:t>Summary</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172412" cy="3767496"/>
          </a:xfrm>
        </p:spPr>
        <p:txBody>
          <a:bodyPr>
            <a:normAutofit/>
          </a:bodyPr>
          <a:lstStyle/>
          <a:p>
            <a:r>
              <a:rPr lang="en-US" dirty="0"/>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a:t>
            </a:r>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a:lstStyle/>
          <a:p>
            <a:r>
              <a:rPr lang="en-US"/>
              <a:t>DevOps</a:t>
            </a:r>
            <a:endParaRPr lang="en-US" dirty="0"/>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396926" y="6309360"/>
            <a:ext cx="979879" cy="457200"/>
          </a:xfrm>
        </p:spPr>
        <p:txBody>
          <a:bodyPr/>
          <a:lstStyle/>
          <a:p>
            <a:fld id="{FAEF9944-A4F6-4C59-AEBD-678D6480B8EA}" type="slidenum">
              <a:rPr lang="en-US" smtClean="0"/>
              <a:pPr/>
              <a:t>27</a:t>
            </a:fld>
            <a:endParaRPr lang="en-US" dirty="0"/>
          </a:p>
        </p:txBody>
      </p:sp>
      <p:pic>
        <p:nvPicPr>
          <p:cNvPr id="2" name="Picture 2" descr="Mphasis logo in transparent PNG format">
            <a:extLst>
              <a:ext uri="{FF2B5EF4-FFF2-40B4-BE49-F238E27FC236}">
                <a16:creationId xmlns:a16="http://schemas.microsoft.com/office/drawing/2014/main" id="{764330DB-6EA2-5DB3-EE6E-8610A807F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3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a:lstStyle/>
          <a:p>
            <a:r>
              <a:rPr lang="en-US" dirty="0"/>
              <a:t>THANK YOU</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4024360"/>
            <a:ext cx="4500438" cy="2285000"/>
          </a:xfrm>
        </p:spPr>
        <p:txBody>
          <a:bodyPr>
            <a:normAutofit/>
          </a:bodyPr>
          <a:lstStyle/>
          <a:p>
            <a:r>
              <a:rPr lang="en-US" dirty="0"/>
              <a:t>Abishek S K</a:t>
            </a:r>
          </a:p>
          <a:p>
            <a:r>
              <a:rPr lang="en-US" dirty="0"/>
              <a:t>abishek.sk@mphasis.com</a:t>
            </a:r>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a:t>DevOps</a:t>
            </a:r>
            <a:endParaRPr lang="en-US" dirty="0"/>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383674" y="6309360"/>
            <a:ext cx="979879" cy="457200"/>
          </a:xfrm>
        </p:spPr>
        <p:txBody>
          <a:bodyPr/>
          <a:lstStyle/>
          <a:p>
            <a:fld id="{FAEF9944-A4F6-4C59-AEBD-678D6480B8EA}" type="slidenum">
              <a:rPr lang="en-US" smtClean="0"/>
              <a:pPr/>
              <a:t>28</a:t>
            </a:fld>
            <a:endParaRPr lang="en-US" dirty="0"/>
          </a:p>
        </p:txBody>
      </p:sp>
      <p:pic>
        <p:nvPicPr>
          <p:cNvPr id="2" name="Picture 2" descr="Mphasis logo in transparent PNG format">
            <a:extLst>
              <a:ext uri="{FF2B5EF4-FFF2-40B4-BE49-F238E27FC236}">
                <a16:creationId xmlns:a16="http://schemas.microsoft.com/office/drawing/2014/main" id="{10F757E1-A6B2-081B-5723-058319907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20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r>
              <a:rPr lang="en-US" dirty="0"/>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Picture Placeholder 25" descr="People around a desk working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a:lstStyle/>
          <a:p>
            <a:r>
              <a:rPr lang="en-US" dirty="0"/>
              <a:t>DevOps is basically a combination of two words- Development and Operations. DevOps is a culture that implements the technology in order to promote collaboration between the developer team and the operations team to deploy code to production faster in an automated and repeatable way.</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a:t>DevOps</a:t>
            </a:r>
            <a:endParaRPr lang="en-US" dirty="0"/>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370415" y="6303311"/>
            <a:ext cx="979879" cy="457200"/>
          </a:xfrm>
        </p:spPr>
        <p:txBody>
          <a:bodyPr/>
          <a:lstStyle/>
          <a:p>
            <a:fld id="{FAEF9944-A4F6-4C59-AEBD-678D6480B8EA}" type="slidenum">
              <a:rPr lang="en-US" smtClean="0"/>
              <a:pPr/>
              <a:t>3</a:t>
            </a:fld>
            <a:endParaRPr lang="en-US" dirty="0"/>
          </a:p>
        </p:txBody>
      </p:sp>
      <p:pic>
        <p:nvPicPr>
          <p:cNvPr id="2" name="Picture 2" descr="Mphasis logo in transparent PNG format">
            <a:extLst>
              <a:ext uri="{FF2B5EF4-FFF2-40B4-BE49-F238E27FC236}">
                <a16:creationId xmlns:a16="http://schemas.microsoft.com/office/drawing/2014/main" id="{01236B18-9FAE-7D6E-F229-273A19E21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Waterfall Model</a:t>
            </a:r>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pic>
        <p:nvPicPr>
          <p:cNvPr id="2" name="Picture 2" descr="Mphasis logo in transparent PNG format">
            <a:extLst>
              <a:ext uri="{FF2B5EF4-FFF2-40B4-BE49-F238E27FC236}">
                <a16:creationId xmlns:a16="http://schemas.microsoft.com/office/drawing/2014/main" id="{EDB41060-D7AF-0E27-17A8-2FA1AC8EF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Waterfall Model</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790214"/>
            <a:ext cx="10672209" cy="3029446"/>
          </a:xfrm>
        </p:spPr>
        <p:txBody>
          <a:bodyPr>
            <a:noAutofit/>
          </a:bodyPr>
          <a:lstStyle/>
          <a:p>
            <a:r>
              <a:rPr lang="en-US" dirty="0"/>
              <a:t>The waterfall model is a linear, sequential approach to the software development lifecycle (SDLC).</a:t>
            </a:r>
          </a:p>
          <a:p>
            <a:endParaRPr lang="en-US" dirty="0"/>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57165" y="6303311"/>
            <a:ext cx="979879" cy="457200"/>
          </a:xfrm>
        </p:spPr>
        <p:txBody>
          <a:bodyPr/>
          <a:lstStyle/>
          <a:p>
            <a:fld id="{FAEF9944-A4F6-4C59-AEBD-678D6480B8EA}" type="slidenum">
              <a:rPr lang="en-US" smtClean="0"/>
              <a:pPr/>
              <a:t>5</a:t>
            </a:fld>
            <a:endParaRPr lang="en-US" dirty="0"/>
          </a:p>
        </p:txBody>
      </p:sp>
      <p:pic>
        <p:nvPicPr>
          <p:cNvPr id="11" name="Picture 10" descr="A diagram of a software development process">
            <a:extLst>
              <a:ext uri="{FF2B5EF4-FFF2-40B4-BE49-F238E27FC236}">
                <a16:creationId xmlns:a16="http://schemas.microsoft.com/office/drawing/2014/main" id="{315B4E7F-9BBB-FE4D-09E8-4CE31D804268}"/>
              </a:ext>
            </a:extLst>
          </p:cNvPr>
          <p:cNvPicPr>
            <a:picLocks noChangeAspect="1"/>
          </p:cNvPicPr>
          <p:nvPr/>
        </p:nvPicPr>
        <p:blipFill>
          <a:blip r:embed="rId3"/>
          <a:stretch>
            <a:fillRect/>
          </a:stretch>
        </p:blipFill>
        <p:spPr>
          <a:xfrm>
            <a:off x="3315577" y="2922013"/>
            <a:ext cx="4052632" cy="2713553"/>
          </a:xfrm>
          <a:prstGeom prst="rect">
            <a:avLst/>
          </a:prstGeom>
        </p:spPr>
      </p:pic>
      <p:pic>
        <p:nvPicPr>
          <p:cNvPr id="2" name="Picture 2" descr="Mphasis logo in transparent PNG format">
            <a:extLst>
              <a:ext uri="{FF2B5EF4-FFF2-40B4-BE49-F238E27FC236}">
                <a16:creationId xmlns:a16="http://schemas.microsoft.com/office/drawing/2014/main" id="{D397258F-2719-95E5-3454-3A98F94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7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Waterfall Model Disadvantages</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791603"/>
            <a:ext cx="10672209" cy="3029446"/>
          </a:xfrm>
        </p:spPr>
        <p:txBody>
          <a:bodyPr>
            <a:noAutofit/>
          </a:bodyPr>
          <a:lstStyle/>
          <a:p>
            <a:r>
              <a:rPr lang="en-US" dirty="0"/>
              <a:t>Any new requirement from the client will restart the development cycle.</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70417" y="6303311"/>
            <a:ext cx="979879" cy="457200"/>
          </a:xfrm>
        </p:spPr>
        <p:txBody>
          <a:bodyPr/>
          <a:lstStyle/>
          <a:p>
            <a:fld id="{FAEF9944-A4F6-4C59-AEBD-678D6480B8EA}" type="slidenum">
              <a:rPr lang="en-US" smtClean="0"/>
              <a:pPr/>
              <a:t>6</a:t>
            </a:fld>
            <a:endParaRPr lang="en-US" dirty="0"/>
          </a:p>
        </p:txBody>
      </p:sp>
      <p:pic>
        <p:nvPicPr>
          <p:cNvPr id="6" name="Picture 5" descr="A person with a computer&#10;&#10;Description automatically generated">
            <a:extLst>
              <a:ext uri="{FF2B5EF4-FFF2-40B4-BE49-F238E27FC236}">
                <a16:creationId xmlns:a16="http://schemas.microsoft.com/office/drawing/2014/main" id="{305C3BC0-242C-41AB-C6B1-C9F1A021A63D}"/>
              </a:ext>
            </a:extLst>
          </p:cNvPr>
          <p:cNvPicPr>
            <a:picLocks noChangeAspect="1"/>
          </p:cNvPicPr>
          <p:nvPr/>
        </p:nvPicPr>
        <p:blipFill>
          <a:blip r:embed="rId3"/>
          <a:stretch>
            <a:fillRect/>
          </a:stretch>
        </p:blipFill>
        <p:spPr>
          <a:xfrm>
            <a:off x="1132692" y="2580648"/>
            <a:ext cx="9350311" cy="2638793"/>
          </a:xfrm>
          <a:prstGeom prst="rect">
            <a:avLst/>
          </a:prstGeom>
        </p:spPr>
      </p:pic>
      <p:pic>
        <p:nvPicPr>
          <p:cNvPr id="2" name="Picture 2" descr="Mphasis logo in transparent PNG format">
            <a:extLst>
              <a:ext uri="{FF2B5EF4-FFF2-40B4-BE49-F238E27FC236}">
                <a16:creationId xmlns:a16="http://schemas.microsoft.com/office/drawing/2014/main" id="{0876FD52-790B-399B-3627-2D7409BCA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39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Agile Model</a:t>
            </a:r>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pic>
        <p:nvPicPr>
          <p:cNvPr id="3" name="Picture 2" descr="Mphasis logo in transparent PNG format">
            <a:extLst>
              <a:ext uri="{FF2B5EF4-FFF2-40B4-BE49-F238E27FC236}">
                <a16:creationId xmlns:a16="http://schemas.microsoft.com/office/drawing/2014/main" id="{D2629740-905F-5567-9830-1280294A0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36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Agile Model</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795007"/>
            <a:ext cx="10672209" cy="3029446"/>
          </a:xfrm>
        </p:spPr>
        <p:txBody>
          <a:bodyPr>
            <a:noAutofit/>
          </a:bodyPr>
          <a:lstStyle/>
          <a:p>
            <a:r>
              <a:rPr lang="en-US" dirty="0"/>
              <a:t>The Agile methodology is a project management approach that involves breaking the project into phases and emphasizes continuous collaboration and improvement.</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70422" y="6309360"/>
            <a:ext cx="979879" cy="457200"/>
          </a:xfrm>
        </p:spPr>
        <p:txBody>
          <a:bodyPr/>
          <a:lstStyle/>
          <a:p>
            <a:fld id="{FAEF9944-A4F6-4C59-AEBD-678D6480B8EA}" type="slidenum">
              <a:rPr lang="en-US" smtClean="0"/>
              <a:pPr/>
              <a:t>8</a:t>
            </a:fld>
            <a:endParaRPr lang="en-US" dirty="0"/>
          </a:p>
        </p:txBody>
      </p:sp>
      <p:pic>
        <p:nvPicPr>
          <p:cNvPr id="2" name="Picture 1" descr="A diagram of a process&#10;&#10;Description automatically generated">
            <a:extLst>
              <a:ext uri="{FF2B5EF4-FFF2-40B4-BE49-F238E27FC236}">
                <a16:creationId xmlns:a16="http://schemas.microsoft.com/office/drawing/2014/main" id="{86019491-83B1-B367-E791-7EA0C071C67B}"/>
              </a:ext>
            </a:extLst>
          </p:cNvPr>
          <p:cNvPicPr>
            <a:picLocks noChangeAspect="1"/>
          </p:cNvPicPr>
          <p:nvPr/>
        </p:nvPicPr>
        <p:blipFill>
          <a:blip r:embed="rId3"/>
          <a:stretch>
            <a:fillRect/>
          </a:stretch>
        </p:blipFill>
        <p:spPr>
          <a:xfrm>
            <a:off x="3003932" y="3006195"/>
            <a:ext cx="5079894" cy="2740472"/>
          </a:xfrm>
          <a:prstGeom prst="rect">
            <a:avLst/>
          </a:prstGeom>
        </p:spPr>
      </p:pic>
      <p:pic>
        <p:nvPicPr>
          <p:cNvPr id="3" name="Picture 2" descr="Mphasis logo in transparent PNG format">
            <a:extLst>
              <a:ext uri="{FF2B5EF4-FFF2-40B4-BE49-F238E27FC236}">
                <a16:creationId xmlns:a16="http://schemas.microsoft.com/office/drawing/2014/main" id="{48492391-49E9-D32D-BB70-E571FF8D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08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Agile Model Disadvantages</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2917" y="1791603"/>
            <a:ext cx="10672209" cy="3029446"/>
          </a:xfrm>
        </p:spPr>
        <p:txBody>
          <a:bodyPr>
            <a:noAutofit/>
          </a:bodyPr>
          <a:lstStyle/>
          <a:p>
            <a:r>
              <a:rPr lang="en-US" dirty="0"/>
              <a:t>The flexibility at the core of the Agile method also means a much lower degree of predictability.</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a:t>DevOps</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370422" y="6309360"/>
            <a:ext cx="979879" cy="457200"/>
          </a:xfrm>
        </p:spPr>
        <p:txBody>
          <a:bodyPr/>
          <a:lstStyle/>
          <a:p>
            <a:fld id="{FAEF9944-A4F6-4C59-AEBD-678D6480B8EA}" type="slidenum">
              <a:rPr lang="en-US" smtClean="0"/>
              <a:pPr/>
              <a:t>9</a:t>
            </a:fld>
            <a:endParaRPr lang="en-US" dirty="0"/>
          </a:p>
        </p:txBody>
      </p:sp>
      <p:pic>
        <p:nvPicPr>
          <p:cNvPr id="7" name="Picture Placeholder 23" descr="A group of people with different stages of development&#10;&#10;Description automatically generated with medium confidence">
            <a:extLst>
              <a:ext uri="{FF2B5EF4-FFF2-40B4-BE49-F238E27FC236}">
                <a16:creationId xmlns:a16="http://schemas.microsoft.com/office/drawing/2014/main" id="{67382B5A-930B-52CC-B01E-3E47D382602E}"/>
              </a:ext>
            </a:extLst>
          </p:cNvPr>
          <p:cNvPicPr>
            <a:picLocks noChangeAspect="1"/>
          </p:cNvPicPr>
          <p:nvPr/>
        </p:nvPicPr>
        <p:blipFill rotWithShape="1">
          <a:blip r:embed="rId3"/>
          <a:srcRect l="6660" t="30095" r="14515" b="17962"/>
          <a:stretch/>
        </p:blipFill>
        <p:spPr>
          <a:xfrm>
            <a:off x="1102467" y="2588166"/>
            <a:ext cx="9753108" cy="3277773"/>
          </a:xfrm>
          <a:custGeom>
            <a:avLst/>
            <a:gdLst/>
            <a:ahLst/>
            <a:cxnLst/>
            <a:rect l="l" t="t" r="r" b="b"/>
            <a:pathLst>
              <a:path w="12192000" h="6310312">
                <a:moveTo>
                  <a:pt x="0" y="0"/>
                </a:moveTo>
                <a:lnTo>
                  <a:pt x="12192000" y="0"/>
                </a:lnTo>
                <a:lnTo>
                  <a:pt x="12192000" y="6310312"/>
                </a:lnTo>
                <a:lnTo>
                  <a:pt x="0" y="6310312"/>
                </a:lnTo>
                <a:close/>
              </a:path>
            </a:pathLst>
          </a:custGeom>
        </p:spPr>
      </p:pic>
      <p:pic>
        <p:nvPicPr>
          <p:cNvPr id="2" name="Picture 2" descr="Mphasis logo in transparent PNG format">
            <a:extLst>
              <a:ext uri="{FF2B5EF4-FFF2-40B4-BE49-F238E27FC236}">
                <a16:creationId xmlns:a16="http://schemas.microsoft.com/office/drawing/2014/main" id="{B9B33784-0B96-8967-0FF7-C86EDC844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639" y="6303311"/>
            <a:ext cx="570419" cy="46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8912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 id="{8DF40F11-961C-40C1-B57E-2C85D77BE8AB}" vid="{190CBECE-7035-4069-999B-A1AE92AB2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B374A7-2E79-4FEF-822D-2492B9AD90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2330D6-F005-4F15-8FBA-5049BFF09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93A0A0-A69C-47FE-9FE5-21F06181BF4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{7BC1F1CD-3F25-40F6-9134-68ECBAE68F54}tf56000440_win32</Template>
  <TotalTime>887</TotalTime>
  <Words>864</Words>
  <Application>Microsoft Office PowerPoint</Application>
  <PresentationFormat>Widescreen</PresentationFormat>
  <Paragraphs>133</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Meiryo</vt:lpstr>
      <vt:lpstr>Arial</vt:lpstr>
      <vt:lpstr>Calibri</vt:lpstr>
      <vt:lpstr>Corbel</vt:lpstr>
      <vt:lpstr>ShojiVTI</vt:lpstr>
      <vt:lpstr>DevOps</vt:lpstr>
      <vt:lpstr>Agenda</vt:lpstr>
      <vt:lpstr>Introduction</vt:lpstr>
      <vt:lpstr>Waterfall Model</vt:lpstr>
      <vt:lpstr>Waterfall Model</vt:lpstr>
      <vt:lpstr>Waterfall Model Disadvantages</vt:lpstr>
      <vt:lpstr>Agile Model</vt:lpstr>
      <vt:lpstr>Agile Model</vt:lpstr>
      <vt:lpstr>Agile Model Disadvantages</vt:lpstr>
      <vt:lpstr>DevOps</vt:lpstr>
      <vt:lpstr>DevOps</vt:lpstr>
      <vt:lpstr>DevOps</vt:lpstr>
      <vt:lpstr>DevOps</vt:lpstr>
      <vt:lpstr>Git</vt:lpstr>
      <vt:lpstr>Maven</vt:lpstr>
      <vt:lpstr>Jenkins</vt:lpstr>
      <vt:lpstr>Docker</vt:lpstr>
      <vt:lpstr>Docker Container</vt:lpstr>
      <vt:lpstr>DevOps</vt:lpstr>
      <vt:lpstr>Kubernetes</vt:lpstr>
      <vt:lpstr>Kubernetes Architecture</vt:lpstr>
      <vt:lpstr>Ansible</vt:lpstr>
      <vt:lpstr>Ansible</vt:lpstr>
      <vt:lpstr>Azure DevOps pipeline</vt:lpstr>
      <vt:lpstr>Azure DevOps</vt:lpstr>
      <vt:lpstr>DevOps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Abishek SK</dc:creator>
  <cp:lastModifiedBy>Abishek SK</cp:lastModifiedBy>
  <cp:revision>21</cp:revision>
  <dcterms:created xsi:type="dcterms:W3CDTF">2024-02-27T04:04:19Z</dcterms:created>
  <dcterms:modified xsi:type="dcterms:W3CDTF">2024-02-29T13:51:26Z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